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7" r:id="rId4"/>
    <p:sldId id="280" r:id="rId5"/>
    <p:sldId id="278" r:id="rId6"/>
    <p:sldId id="285" r:id="rId7"/>
    <p:sldId id="279" r:id="rId8"/>
    <p:sldId id="258" r:id="rId9"/>
    <p:sldId id="276" r:id="rId10"/>
    <p:sldId id="281" r:id="rId11"/>
    <p:sldId id="282" r:id="rId12"/>
    <p:sldId id="283" r:id="rId13"/>
    <p:sldId id="284" r:id="rId14"/>
    <p:sldId id="272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5534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7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88113" autoAdjust="0"/>
  </p:normalViewPr>
  <p:slideViewPr>
    <p:cSldViewPr snapToGrid="0" showGuides="1">
      <p:cViewPr varScale="1">
        <p:scale>
          <a:sx n="76" d="100"/>
          <a:sy n="76" d="100"/>
        </p:scale>
        <p:origin x="1690" y="58"/>
      </p:cViewPr>
      <p:guideLst>
        <p:guide orient="horz" pos="4020"/>
        <p:guide pos="5534"/>
        <p:guide pos="226"/>
        <p:guide orient="horz" pos="1026"/>
        <p:guide orient="horz" pos="1185"/>
        <p:guide orient="horz" pos="275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0C6F9-1D9C-43EC-80A0-8EEBB30AD61C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EAC8-056C-48E8-AAB0-A5DF4FA6E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0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3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6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0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6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9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2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0A530-CE82-4A5D-A2C8-5AF40022A63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6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910" y="3224135"/>
            <a:ext cx="601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임베디드 소프트웨어 설계 </a:t>
            </a:r>
            <a:endParaRPr lang="en-US" altLang="ko-KR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3B75B-B608-4313-B2FA-CACA33030F75}"/>
              </a:ext>
            </a:extLst>
          </p:cNvPr>
          <p:cNvSpPr txBox="1"/>
          <p:nvPr/>
        </p:nvSpPr>
        <p:spPr>
          <a:xfrm>
            <a:off x="6149592" y="5426110"/>
            <a:ext cx="2666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6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201324479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오승훈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201545832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이지호</a:t>
            </a:r>
          </a:p>
        </p:txBody>
      </p:sp>
    </p:spTree>
    <p:extLst>
      <p:ext uri="{BB962C8B-B14F-4D97-AF65-F5344CB8AC3E}">
        <p14:creationId xmlns:p14="http://schemas.microsoft.com/office/powerpoint/2010/main" val="167982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75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시연영상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– 5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초 이내에 침입자가 나갈 경우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5초미만">
            <a:hlinkClick r:id="" action="ppaction://media"/>
            <a:extLst>
              <a:ext uri="{FF2B5EF4-FFF2-40B4-BE49-F238E27FC236}">
                <a16:creationId xmlns:a16="http://schemas.microsoft.com/office/drawing/2014/main" id="{E5F419F2-229C-44FC-A9E4-7CF339D6E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1070" y="1512985"/>
            <a:ext cx="6621860" cy="44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804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75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시연영상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관리자가 문을 열 경우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[텀]버튼">
            <a:hlinkClick r:id="" action="ppaction://media"/>
            <a:extLst>
              <a:ext uri="{FF2B5EF4-FFF2-40B4-BE49-F238E27FC236}">
                <a16:creationId xmlns:a16="http://schemas.microsoft.com/office/drawing/2014/main" id="{8A03EED1-88DC-4D3B-823C-E9494D828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5976" y="1207338"/>
            <a:ext cx="2752048" cy="48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29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75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시연영상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화재가 감지되었을 경우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[텀]화재">
            <a:hlinkClick r:id="" action="ppaction://media"/>
            <a:extLst>
              <a:ext uri="{FF2B5EF4-FFF2-40B4-BE49-F238E27FC236}">
                <a16:creationId xmlns:a16="http://schemas.microsoft.com/office/drawing/2014/main" id="{BFB848EB-6F61-4FEF-8E61-85BF0643F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0699" y="1215850"/>
            <a:ext cx="2802602" cy="49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48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63910" y="3263613"/>
            <a:ext cx="601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1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63910" y="3263613"/>
            <a:ext cx="601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감사합니다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1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379894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CONTENTS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513" y="3020674"/>
            <a:ext cx="289497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사용 모듈 및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TASK/ISR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 Diagram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역할분담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시연영상 및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QnA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73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0631" y="1136212"/>
            <a:ext cx="8428037" cy="633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55926" y="1222209"/>
            <a:ext cx="6032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방범 시스템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2763" y="2005026"/>
            <a:ext cx="8345905" cy="412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적외선 센서를 통해 침입자를 감지한다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침입자가 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5</a:t>
            </a: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초 이내에 떠나지 않으면 출입구와 창문을 봉쇄하여 침입자를 감금한다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침입자의 이동을 추적하여 침입자를 향해 조명을 비춘다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방 내부의 상황을 카메라로 촬영하여 컴퓨터로 보여준다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화재가 발생하였을 시 출입구와 창문을 봉쇄하여 불이 번지는 것을 막는다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관리자가 외부에서 출입을 요구하면 봉쇄한 문을 열어준다 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  <a:endParaRPr lang="ko-KR" altLang="en-US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85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40" y="408618"/>
            <a:ext cx="5785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사용 모듈 및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TASK/ISR – 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사용 모듈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486039" y="1530600"/>
            <a:ext cx="2844422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카메라 모듈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라즈베리파이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적외선 센서 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* 4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온도 센서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관리자용 버튼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부저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LED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서보모터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* 6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B2AF8-788B-45E2-A781-79E987DC9317}"/>
              </a:ext>
            </a:extLst>
          </p:cNvPr>
          <p:cNvSpPr/>
          <p:nvPr/>
        </p:nvSpPr>
        <p:spPr>
          <a:xfrm>
            <a:off x="240631" y="1136212"/>
            <a:ext cx="8428037" cy="449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E4D27-1B5A-41AD-B0BD-9F9A99C50550}"/>
              </a:ext>
            </a:extLst>
          </p:cNvPr>
          <p:cNvSpPr txBox="1"/>
          <p:nvPr/>
        </p:nvSpPr>
        <p:spPr>
          <a:xfrm>
            <a:off x="1555926" y="1173895"/>
            <a:ext cx="60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 모듈</a:t>
            </a:r>
          </a:p>
        </p:txBody>
      </p:sp>
    </p:spTree>
    <p:extLst>
      <p:ext uri="{BB962C8B-B14F-4D97-AF65-F5344CB8AC3E}">
        <p14:creationId xmlns:p14="http://schemas.microsoft.com/office/powerpoint/2010/main" val="101839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40" y="408618"/>
            <a:ext cx="555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사용 모듈 및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TASK/ISR – TASK/ISR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DC60AB-4029-4D15-BA60-69BDB2A6D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348"/>
              </p:ext>
            </p:extLst>
          </p:nvPr>
        </p:nvGraphicFramePr>
        <p:xfrm>
          <a:off x="708340" y="1889059"/>
          <a:ext cx="7727320" cy="443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442">
                  <a:extLst>
                    <a:ext uri="{9D8B030D-6E8A-4147-A177-3AD203B41FA5}">
                      <a16:colId xmlns:a16="http://schemas.microsoft.com/office/drawing/2014/main" val="2769917001"/>
                    </a:ext>
                  </a:extLst>
                </a:gridCol>
                <a:gridCol w="1817302">
                  <a:extLst>
                    <a:ext uri="{9D8B030D-6E8A-4147-A177-3AD203B41FA5}">
                      <a16:colId xmlns:a16="http://schemas.microsoft.com/office/drawing/2014/main" val="3706582280"/>
                    </a:ext>
                  </a:extLst>
                </a:gridCol>
                <a:gridCol w="4377576">
                  <a:extLst>
                    <a:ext uri="{9D8B030D-6E8A-4147-A177-3AD203B41FA5}">
                      <a16:colId xmlns:a16="http://schemas.microsoft.com/office/drawing/2014/main" val="3116737821"/>
                    </a:ext>
                  </a:extLst>
                </a:gridCol>
              </a:tblGrid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No.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93008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ISR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UART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 통신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28676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센서의 값을 수신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085077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부저</a:t>
                      </a: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/LED/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카메라 </a:t>
                      </a: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DISABLE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098906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탐지등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 움직임 제어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416984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철문 열기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677372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철문 닫기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89762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Timer 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시작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625149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Timer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 강제 종료</a:t>
                      </a:r>
                      <a:endParaRPr lang="en-US" altLang="ko-KR" sz="1800" spc="-15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257396"/>
                  </a:ext>
                </a:extLst>
              </a:tr>
              <a:tr h="443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부저</a:t>
                      </a: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/LED/</a:t>
                      </a:r>
                      <a:r>
                        <a:rPr lang="ko-KR" altLang="en-US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카메라 </a:t>
                      </a:r>
                      <a:r>
                        <a:rPr lang="en-US" altLang="ko-KR" sz="1800" spc="-15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5760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EDD405-AABE-497E-AAD7-802A1527F3D7}"/>
              </a:ext>
            </a:extLst>
          </p:cNvPr>
          <p:cNvSpPr/>
          <p:nvPr/>
        </p:nvSpPr>
        <p:spPr>
          <a:xfrm>
            <a:off x="240631" y="1136212"/>
            <a:ext cx="8428037" cy="449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5D8CF-9AD0-4300-912A-A620AF4BF8EC}"/>
              </a:ext>
            </a:extLst>
          </p:cNvPr>
          <p:cNvSpPr txBox="1"/>
          <p:nvPr/>
        </p:nvSpPr>
        <p:spPr>
          <a:xfrm>
            <a:off x="1555926" y="1173895"/>
            <a:ext cx="60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TASK / ISR</a:t>
            </a:r>
          </a:p>
        </p:txBody>
      </p:sp>
    </p:spTree>
    <p:extLst>
      <p:ext uri="{BB962C8B-B14F-4D97-AF65-F5344CB8AC3E}">
        <p14:creationId xmlns:p14="http://schemas.microsoft.com/office/powerpoint/2010/main" val="244346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40" y="408618"/>
            <a:ext cx="747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사용 모듈 및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TASK/ISR – UART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통신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A01F4B-E682-46C0-8696-B1004E310A81}"/>
              </a:ext>
            </a:extLst>
          </p:cNvPr>
          <p:cNvGrpSpPr/>
          <p:nvPr/>
        </p:nvGrpSpPr>
        <p:grpSpPr>
          <a:xfrm>
            <a:off x="253941" y="1844466"/>
            <a:ext cx="8770620" cy="3862887"/>
            <a:chOff x="373380" y="1489710"/>
            <a:chExt cx="8770620" cy="3862887"/>
          </a:xfrm>
        </p:grpSpPr>
        <p:pic>
          <p:nvPicPr>
            <p:cNvPr id="12" name="그림 11" descr="wc.png">
              <a:extLst>
                <a:ext uri="{FF2B5EF4-FFF2-40B4-BE49-F238E27FC236}">
                  <a16:creationId xmlns:a16="http://schemas.microsoft.com/office/drawing/2014/main" id="{B872E9A4-FD5F-4264-9C12-C970A198B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" y="1489710"/>
              <a:ext cx="1577340" cy="1577340"/>
            </a:xfrm>
            <a:prstGeom prst="rect">
              <a:avLst/>
            </a:prstGeom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6EC936E0-5E01-4293-B0A0-3937AC29A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7845" y="1521228"/>
              <a:ext cx="5186155" cy="3141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C9A1C8DA-AB86-49E2-89D0-E6B275EDA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r="4471"/>
            <a:stretch>
              <a:fillRect/>
            </a:stretch>
          </p:blipFill>
          <p:spPr bwMode="auto">
            <a:xfrm rot="10800000">
              <a:off x="1722120" y="1723689"/>
              <a:ext cx="1778433" cy="147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71F4134-AB5E-4AB4-8E3B-CE55C2D53E77}"/>
                </a:ext>
              </a:extLst>
            </p:cNvPr>
            <p:cNvCxnSpPr/>
            <p:nvPr/>
          </p:nvCxnSpPr>
          <p:spPr>
            <a:xfrm>
              <a:off x="3441700" y="2448560"/>
              <a:ext cx="63119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4A18515-F3C6-40DD-A9A2-6F1E69BF9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272" y="3412777"/>
              <a:ext cx="5124659" cy="1939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57D24-13AF-4E2A-8131-08DE8DDD5314}"/>
              </a:ext>
            </a:extLst>
          </p:cNvPr>
          <p:cNvSpPr txBox="1"/>
          <p:nvPr/>
        </p:nvSpPr>
        <p:spPr>
          <a:xfrm>
            <a:off x="3509356" y="5990269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 dirty="0"/>
              <a:t>를 이용한 오브젝트 </a:t>
            </a:r>
            <a:r>
              <a:rPr lang="ko-KR" altLang="en-US" dirty="0" err="1"/>
              <a:t>트래킹</a:t>
            </a:r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25BECB3-3BE7-454C-9CE3-FB3ABBA3FBDF}"/>
              </a:ext>
            </a:extLst>
          </p:cNvPr>
          <p:cNvCxnSpPr>
            <a:stCxn id="2" idx="1"/>
            <a:endCxn id="20" idx="2"/>
          </p:cNvCxnSpPr>
          <p:nvPr/>
        </p:nvCxnSpPr>
        <p:spPr>
          <a:xfrm rot="10800000">
            <a:off x="2915164" y="5707353"/>
            <a:ext cx="594193" cy="467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41" y="408618"/>
            <a:ext cx="24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TASK Diagram</a:t>
            </a:r>
          </a:p>
          <a:p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468BC69-C825-45CB-B62B-7A1191D36406}"/>
              </a:ext>
            </a:extLst>
          </p:cNvPr>
          <p:cNvSpPr/>
          <p:nvPr/>
        </p:nvSpPr>
        <p:spPr>
          <a:xfrm flipH="1">
            <a:off x="6969722" y="396453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Timer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시작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A19FFA1-852E-477F-B119-8B20E1F2F9DB}"/>
              </a:ext>
            </a:extLst>
          </p:cNvPr>
          <p:cNvSpPr/>
          <p:nvPr/>
        </p:nvSpPr>
        <p:spPr>
          <a:xfrm flipH="1">
            <a:off x="4946308" y="3060154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철문 닫기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ED4C79F-BA44-4E4A-B484-6A27A6225D65}"/>
              </a:ext>
            </a:extLst>
          </p:cNvPr>
          <p:cNvSpPr/>
          <p:nvPr/>
        </p:nvSpPr>
        <p:spPr>
          <a:xfrm flipH="1">
            <a:off x="7034074" y="1818410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부저</a:t>
            </a:r>
            <a:r>
              <a:rPr lang="en-US" altLang="ko-KR" sz="1400" b="1" dirty="0">
                <a:latin typeface="+mj-ea"/>
                <a:ea typeface="+mj-ea"/>
              </a:rPr>
              <a:t>/LED/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카메라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Enable</a:t>
            </a: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2A9F8BD-0D65-45D1-84E2-2038BB2646DC}"/>
              </a:ext>
            </a:extLst>
          </p:cNvPr>
          <p:cNvSpPr/>
          <p:nvPr/>
        </p:nvSpPr>
        <p:spPr>
          <a:xfrm flipH="1">
            <a:off x="5984035" y="4001733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철문 열기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601253E-2E96-4CE8-9834-A7EBB0129143}"/>
              </a:ext>
            </a:extLst>
          </p:cNvPr>
          <p:cNvSpPr/>
          <p:nvPr/>
        </p:nvSpPr>
        <p:spPr>
          <a:xfrm flipH="1">
            <a:off x="7034074" y="3072832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부저</a:t>
            </a:r>
            <a:r>
              <a:rPr lang="en-US" altLang="ko-KR" sz="1400" b="1" dirty="0">
                <a:latin typeface="+mj-ea"/>
                <a:ea typeface="+mj-ea"/>
              </a:rPr>
              <a:t>/LED/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카메라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Disable</a:t>
            </a: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F299A44-845E-4C1A-BE4E-68EAF9F4C252}"/>
              </a:ext>
            </a:extLst>
          </p:cNvPr>
          <p:cNvSpPr/>
          <p:nvPr/>
        </p:nvSpPr>
        <p:spPr>
          <a:xfrm flipH="1">
            <a:off x="4847509" y="1392627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Timer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강제종료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3B9EAFC-BE74-4B52-BA4C-3255051E4D99}"/>
              </a:ext>
            </a:extLst>
          </p:cNvPr>
          <p:cNvSpPr/>
          <p:nvPr/>
        </p:nvSpPr>
        <p:spPr>
          <a:xfrm flipH="1">
            <a:off x="4940152" y="4990968"/>
            <a:ext cx="1474813" cy="10344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탐지등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제어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Task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A8F09D-E5A6-42FF-A378-BA4297099839}"/>
              </a:ext>
            </a:extLst>
          </p:cNvPr>
          <p:cNvSpPr/>
          <p:nvPr/>
        </p:nvSpPr>
        <p:spPr>
          <a:xfrm flipH="1">
            <a:off x="261412" y="5155790"/>
            <a:ext cx="1186410" cy="724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UART</a:t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en-US" altLang="ko-KR" sz="1600" b="1" dirty="0">
                <a:latin typeface="+mj-ea"/>
                <a:ea typeface="+mj-ea"/>
              </a:rPr>
              <a:t>ISR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024B0-007C-45AC-B27F-10372FEB6552}"/>
              </a:ext>
            </a:extLst>
          </p:cNvPr>
          <p:cNvSpPr/>
          <p:nvPr/>
        </p:nvSpPr>
        <p:spPr>
          <a:xfrm flipH="1">
            <a:off x="2750058" y="1188827"/>
            <a:ext cx="1583298" cy="300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D98FA80-FAA1-43ED-801A-7195C91A11E6}"/>
              </a:ext>
            </a:extLst>
          </p:cNvPr>
          <p:cNvSpPr/>
          <p:nvPr/>
        </p:nvSpPr>
        <p:spPr>
          <a:xfrm flipH="1">
            <a:off x="2642340" y="2762808"/>
            <a:ext cx="1778898" cy="300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6E4DEA1-AA3F-490D-9139-F9D81BCEB660}"/>
              </a:ext>
            </a:extLst>
          </p:cNvPr>
          <p:cNvCxnSpPr>
            <a:stCxn id="87" idx="0"/>
            <a:endCxn id="87" idx="2"/>
          </p:cNvCxnSpPr>
          <p:nvPr/>
        </p:nvCxnSpPr>
        <p:spPr>
          <a:xfrm flipH="1">
            <a:off x="3541706" y="1188827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3577A2F-012B-4755-A498-9F0890455143}"/>
              </a:ext>
            </a:extLst>
          </p:cNvPr>
          <p:cNvCxnSpPr/>
          <p:nvPr/>
        </p:nvCxnSpPr>
        <p:spPr>
          <a:xfrm flipH="1">
            <a:off x="3139125" y="1188826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79D2F69-7E94-4DA7-A579-6DF2FA7F148F}"/>
              </a:ext>
            </a:extLst>
          </p:cNvPr>
          <p:cNvCxnSpPr/>
          <p:nvPr/>
        </p:nvCxnSpPr>
        <p:spPr>
          <a:xfrm flipH="1">
            <a:off x="3915838" y="1188826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26A4938-DF2E-491F-B7CB-C56C101A41F7}"/>
              </a:ext>
            </a:extLst>
          </p:cNvPr>
          <p:cNvCxnSpPr/>
          <p:nvPr/>
        </p:nvCxnSpPr>
        <p:spPr>
          <a:xfrm flipH="1">
            <a:off x="3718141" y="2762805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3B240E4-A913-48FE-9FEC-2690E8C5E460}"/>
              </a:ext>
            </a:extLst>
          </p:cNvPr>
          <p:cNvCxnSpPr/>
          <p:nvPr/>
        </p:nvCxnSpPr>
        <p:spPr>
          <a:xfrm flipH="1">
            <a:off x="3351124" y="2762806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972ABCA-260C-4E29-8D64-343D8E77DF9F}"/>
              </a:ext>
            </a:extLst>
          </p:cNvPr>
          <p:cNvCxnSpPr/>
          <p:nvPr/>
        </p:nvCxnSpPr>
        <p:spPr>
          <a:xfrm flipH="1">
            <a:off x="3018600" y="2762806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D1259BD-4F0F-4D3D-AEEF-4B92DE715263}"/>
              </a:ext>
            </a:extLst>
          </p:cNvPr>
          <p:cNvCxnSpPr/>
          <p:nvPr/>
        </p:nvCxnSpPr>
        <p:spPr>
          <a:xfrm flipH="1">
            <a:off x="4078779" y="2762805"/>
            <a:ext cx="0" cy="30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D25748C-A78E-4083-97B6-0803E84D39E9}"/>
              </a:ext>
            </a:extLst>
          </p:cNvPr>
          <p:cNvSpPr txBox="1"/>
          <p:nvPr/>
        </p:nvSpPr>
        <p:spPr>
          <a:xfrm flipH="1">
            <a:off x="2412626" y="896382"/>
            <a:ext cx="2707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Multi Object 1 : Incoming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EF1F84D-2888-47E4-8E11-27F1E219ED14}"/>
              </a:ext>
            </a:extLst>
          </p:cNvPr>
          <p:cNvSpPr txBox="1"/>
          <p:nvPr/>
        </p:nvSpPr>
        <p:spPr>
          <a:xfrm flipH="1">
            <a:off x="2563139" y="2480334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Multi Object 2 : Exit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3C71BC-1468-4F5F-84C5-77784E7713FB}"/>
              </a:ext>
            </a:extLst>
          </p:cNvPr>
          <p:cNvSpPr txBox="1"/>
          <p:nvPr/>
        </p:nvSpPr>
        <p:spPr>
          <a:xfrm flipH="1">
            <a:off x="2458089" y="3237828"/>
            <a:ext cx="2315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Multi Object 3 : Close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8B8068-C589-46D1-A985-5F851F490456}"/>
              </a:ext>
            </a:extLst>
          </p:cNvPr>
          <p:cNvSpPr/>
          <p:nvPr/>
        </p:nvSpPr>
        <p:spPr>
          <a:xfrm flipH="1">
            <a:off x="3175675" y="5367826"/>
            <a:ext cx="709635" cy="300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4C0243-E0DD-4858-B9C6-059C51BD44F5}"/>
              </a:ext>
            </a:extLst>
          </p:cNvPr>
          <p:cNvSpPr txBox="1"/>
          <p:nvPr/>
        </p:nvSpPr>
        <p:spPr>
          <a:xfrm flipH="1">
            <a:off x="2233552" y="5063639"/>
            <a:ext cx="2880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Message Queue : Detection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6FDBCD56-C9B1-4A14-85FE-52D4196A8893}"/>
              </a:ext>
            </a:extLst>
          </p:cNvPr>
          <p:cNvCxnSpPr>
            <a:cxnSpLocks/>
          </p:cNvCxnSpPr>
          <p:nvPr/>
        </p:nvCxnSpPr>
        <p:spPr>
          <a:xfrm>
            <a:off x="1341803" y="2932033"/>
            <a:ext cx="1609131" cy="736132"/>
          </a:xfrm>
          <a:prstGeom prst="bentConnector3">
            <a:avLst>
              <a:gd name="adj1" fmla="val 43131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A9CD2B5C-6037-4763-9050-AD90116E5161}"/>
              </a:ext>
            </a:extLst>
          </p:cNvPr>
          <p:cNvCxnSpPr>
            <a:cxnSpLocks/>
            <a:endCxn id="87" idx="3"/>
          </p:cNvCxnSpPr>
          <p:nvPr/>
        </p:nvCxnSpPr>
        <p:spPr>
          <a:xfrm flipV="1">
            <a:off x="1568126" y="1339192"/>
            <a:ext cx="1181932" cy="361911"/>
          </a:xfrm>
          <a:prstGeom prst="bentConnector3">
            <a:avLst>
              <a:gd name="adj1" fmla="val 6275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948DAB5-0AD5-4931-A967-D5E9F9FCB8DF}"/>
              </a:ext>
            </a:extLst>
          </p:cNvPr>
          <p:cNvCxnSpPr>
            <a:cxnSpLocks/>
            <a:stCxn id="86" idx="1"/>
            <a:endCxn id="101" idx="3"/>
          </p:cNvCxnSpPr>
          <p:nvPr/>
        </p:nvCxnSpPr>
        <p:spPr>
          <a:xfrm>
            <a:off x="1447822" y="5518191"/>
            <a:ext cx="1727853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F495E55D-611A-4CBB-BAF9-238D29A57753}"/>
              </a:ext>
            </a:extLst>
          </p:cNvPr>
          <p:cNvCxnSpPr>
            <a:cxnSpLocks/>
            <a:stCxn id="241" idx="1"/>
            <a:endCxn id="77" idx="6"/>
          </p:cNvCxnSpPr>
          <p:nvPr/>
        </p:nvCxnSpPr>
        <p:spPr>
          <a:xfrm flipV="1">
            <a:off x="3998729" y="3577370"/>
            <a:ext cx="947579" cy="21198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86C3527F-BE2B-4D19-9F1F-EABE56FF9D7A}"/>
              </a:ext>
            </a:extLst>
          </p:cNvPr>
          <p:cNvCxnSpPr>
            <a:stCxn id="88" idx="1"/>
            <a:endCxn id="81" idx="6"/>
          </p:cNvCxnSpPr>
          <p:nvPr/>
        </p:nvCxnSpPr>
        <p:spPr>
          <a:xfrm flipV="1">
            <a:off x="4421238" y="1909843"/>
            <a:ext cx="426271" cy="1003330"/>
          </a:xfrm>
          <a:prstGeom prst="bent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C615575D-B73F-4985-8194-6F77577E0D13}"/>
              </a:ext>
            </a:extLst>
          </p:cNvPr>
          <p:cNvCxnSpPr>
            <a:stCxn id="88" idx="1"/>
            <a:endCxn id="80" idx="6"/>
          </p:cNvCxnSpPr>
          <p:nvPr/>
        </p:nvCxnSpPr>
        <p:spPr>
          <a:xfrm>
            <a:off x="4421238" y="2913173"/>
            <a:ext cx="2612836" cy="676875"/>
          </a:xfrm>
          <a:prstGeom prst="bentConnector3">
            <a:avLst>
              <a:gd name="adj1" fmla="val 8038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D877ADB-B3B2-420C-82FB-66693345BB58}"/>
              </a:ext>
            </a:extLst>
          </p:cNvPr>
          <p:cNvCxnSpPr>
            <a:cxnSpLocks/>
            <a:stCxn id="87" idx="1"/>
            <a:endCxn id="76" idx="6"/>
          </p:cNvCxnSpPr>
          <p:nvPr/>
        </p:nvCxnSpPr>
        <p:spPr>
          <a:xfrm flipV="1">
            <a:off x="4333356" y="913669"/>
            <a:ext cx="2636366" cy="425523"/>
          </a:xfrm>
          <a:prstGeom prst="bentConnector3">
            <a:avLst>
              <a:gd name="adj1" fmla="val 81254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D1F7D6A-5795-4446-94FC-098ABF060F6F}"/>
              </a:ext>
            </a:extLst>
          </p:cNvPr>
          <p:cNvCxnSpPr>
            <a:cxnSpLocks/>
            <a:stCxn id="87" idx="1"/>
            <a:endCxn id="78" idx="6"/>
          </p:cNvCxnSpPr>
          <p:nvPr/>
        </p:nvCxnSpPr>
        <p:spPr>
          <a:xfrm>
            <a:off x="4333356" y="1339192"/>
            <a:ext cx="2700718" cy="996434"/>
          </a:xfrm>
          <a:prstGeom prst="bentConnector3">
            <a:avLst>
              <a:gd name="adj1" fmla="val 79765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D155F9B5-5C9A-493A-A497-BABD81A7EE19}"/>
              </a:ext>
            </a:extLst>
          </p:cNvPr>
          <p:cNvCxnSpPr>
            <a:cxnSpLocks/>
            <a:endCxn id="225" idx="3"/>
          </p:cNvCxnSpPr>
          <p:nvPr/>
        </p:nvCxnSpPr>
        <p:spPr>
          <a:xfrm>
            <a:off x="1378790" y="3049667"/>
            <a:ext cx="1796885" cy="1450575"/>
          </a:xfrm>
          <a:prstGeom prst="bentConnector3">
            <a:avLst>
              <a:gd name="adj1" fmla="val 10855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93D172EA-E89B-448A-88E8-0C8D13062A6E}"/>
              </a:ext>
            </a:extLst>
          </p:cNvPr>
          <p:cNvCxnSpPr>
            <a:cxnSpLocks/>
            <a:stCxn id="78" idx="2"/>
            <a:endCxn id="86" idx="2"/>
          </p:cNvCxnSpPr>
          <p:nvPr/>
        </p:nvCxnSpPr>
        <p:spPr>
          <a:xfrm flipH="1">
            <a:off x="854617" y="2335626"/>
            <a:ext cx="7654270" cy="3544966"/>
          </a:xfrm>
          <a:prstGeom prst="bentConnector4">
            <a:avLst>
              <a:gd name="adj1" fmla="val -5613"/>
              <a:gd name="adj2" fmla="val 116653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2B800968-3AD9-4136-A291-A772D0D230F1}"/>
              </a:ext>
            </a:extLst>
          </p:cNvPr>
          <p:cNvCxnSpPr>
            <a:cxnSpLocks/>
            <a:stCxn id="80" idx="2"/>
            <a:endCxn id="86" idx="2"/>
          </p:cNvCxnSpPr>
          <p:nvPr/>
        </p:nvCxnSpPr>
        <p:spPr>
          <a:xfrm flipH="1">
            <a:off x="854617" y="3590048"/>
            <a:ext cx="7654270" cy="2290544"/>
          </a:xfrm>
          <a:prstGeom prst="bentConnector4">
            <a:avLst>
              <a:gd name="adj1" fmla="val -2987"/>
              <a:gd name="adj2" fmla="val 10998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981D090-ED25-4021-81CB-8B0A38FDB68D}"/>
              </a:ext>
            </a:extLst>
          </p:cNvPr>
          <p:cNvSpPr txBox="1"/>
          <p:nvPr/>
        </p:nvSpPr>
        <p:spPr>
          <a:xfrm flipH="1">
            <a:off x="2704353" y="6135587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INTERRUPT ENABLE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0A636D-DE67-411C-9EF5-E3ADAF85E37E}"/>
              </a:ext>
            </a:extLst>
          </p:cNvPr>
          <p:cNvSpPr txBox="1"/>
          <p:nvPr/>
        </p:nvSpPr>
        <p:spPr>
          <a:xfrm flipH="1">
            <a:off x="2669671" y="5785037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INTERRUPT DISABLE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EFAE7B4-D277-4FA2-A0DC-3C5DB51D883C}"/>
              </a:ext>
            </a:extLst>
          </p:cNvPr>
          <p:cNvSpPr/>
          <p:nvPr/>
        </p:nvSpPr>
        <p:spPr>
          <a:xfrm flipH="1">
            <a:off x="119725" y="1369079"/>
            <a:ext cx="1551066" cy="16397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Sensing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Task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E3ACAED7-5213-4C44-9EE9-BD7EAEF5F80E}"/>
              </a:ext>
            </a:extLst>
          </p:cNvPr>
          <p:cNvCxnSpPr>
            <a:cxnSpLocks/>
          </p:cNvCxnSpPr>
          <p:nvPr/>
        </p:nvCxnSpPr>
        <p:spPr>
          <a:xfrm>
            <a:off x="1753010" y="2283404"/>
            <a:ext cx="845994" cy="62642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459EB9C-C547-46E4-AB1F-46DC00E6533F}"/>
              </a:ext>
            </a:extLst>
          </p:cNvPr>
          <p:cNvSpPr/>
          <p:nvPr/>
        </p:nvSpPr>
        <p:spPr>
          <a:xfrm flipH="1">
            <a:off x="3175675" y="4349876"/>
            <a:ext cx="709635" cy="300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A73B8A9-B930-4E39-B220-5AC3ACDE25F9}"/>
              </a:ext>
            </a:extLst>
          </p:cNvPr>
          <p:cNvSpPr txBox="1"/>
          <p:nvPr/>
        </p:nvSpPr>
        <p:spPr>
          <a:xfrm flipH="1">
            <a:off x="2585805" y="3998185"/>
            <a:ext cx="2007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Semaphore : Open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6A0D54-EFC5-4859-8A28-25C3BFCB1B43}"/>
              </a:ext>
            </a:extLst>
          </p:cNvPr>
          <p:cNvGrpSpPr/>
          <p:nvPr/>
        </p:nvGrpSpPr>
        <p:grpSpPr>
          <a:xfrm>
            <a:off x="2972350" y="3636305"/>
            <a:ext cx="1026379" cy="303411"/>
            <a:chOff x="3125067" y="3202524"/>
            <a:chExt cx="1026379" cy="303411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F357542-321F-488B-96DC-1F65B4D5B3C9}"/>
                </a:ext>
              </a:extLst>
            </p:cNvPr>
            <p:cNvSpPr/>
            <p:nvPr/>
          </p:nvSpPr>
          <p:spPr>
            <a:xfrm flipH="1">
              <a:off x="3125067" y="3205204"/>
              <a:ext cx="1026379" cy="3007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+mj-ea"/>
                <a:ea typeface="+mj-ea"/>
              </a:endParaRPr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B4A76E8B-1BFD-4D72-9668-2CE98AFB45F6}"/>
                </a:ext>
              </a:extLst>
            </p:cNvPr>
            <p:cNvCxnSpPr/>
            <p:nvPr/>
          </p:nvCxnSpPr>
          <p:spPr>
            <a:xfrm flipH="1">
              <a:off x="3632363" y="3202524"/>
              <a:ext cx="0" cy="3007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B044A73A-8A7A-4BD7-91E0-C01B7063C510}"/>
              </a:ext>
            </a:extLst>
          </p:cNvPr>
          <p:cNvCxnSpPr>
            <a:stCxn id="101" idx="1"/>
            <a:endCxn id="82" idx="6"/>
          </p:cNvCxnSpPr>
          <p:nvPr/>
        </p:nvCxnSpPr>
        <p:spPr>
          <a:xfrm flipV="1">
            <a:off x="3885310" y="5508184"/>
            <a:ext cx="1054842" cy="100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3DE1C563-6EB4-4CDC-B5E1-7BAEC8F8DF35}"/>
              </a:ext>
            </a:extLst>
          </p:cNvPr>
          <p:cNvSpPr txBox="1"/>
          <p:nvPr/>
        </p:nvSpPr>
        <p:spPr>
          <a:xfrm>
            <a:off x="1333260" y="12079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적외선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7A3239-22E7-4304-9523-D90300421E7D}"/>
              </a:ext>
            </a:extLst>
          </p:cNvPr>
          <p:cNvSpPr txBox="1"/>
          <p:nvPr/>
        </p:nvSpPr>
        <p:spPr>
          <a:xfrm>
            <a:off x="1562653" y="191407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적외선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버튼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8BCF9E09-996E-4A14-B632-9E5D85CB6A3E}"/>
              </a:ext>
            </a:extLst>
          </p:cNvPr>
          <p:cNvSpPr txBox="1"/>
          <p:nvPr/>
        </p:nvSpPr>
        <p:spPr>
          <a:xfrm>
            <a:off x="1410474" y="2599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화재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D3FB3-257E-42DD-8F1E-395B00B74292}"/>
              </a:ext>
            </a:extLst>
          </p:cNvPr>
          <p:cNvSpPr txBox="1"/>
          <p:nvPr/>
        </p:nvSpPr>
        <p:spPr>
          <a:xfrm>
            <a:off x="953859" y="30820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버튼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8ACE93-BAF4-448F-9728-BACBAFBA981E}"/>
              </a:ext>
            </a:extLst>
          </p:cNvPr>
          <p:cNvSpPr txBox="1"/>
          <p:nvPr/>
        </p:nvSpPr>
        <p:spPr>
          <a:xfrm>
            <a:off x="1394696" y="5183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위치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424ED97-AE51-4E87-A7A2-3448BEF8A726}"/>
              </a:ext>
            </a:extLst>
          </p:cNvPr>
          <p:cNvSpPr/>
          <p:nvPr/>
        </p:nvSpPr>
        <p:spPr>
          <a:xfrm flipH="1">
            <a:off x="262417" y="3688569"/>
            <a:ext cx="1186410" cy="724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Timer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84946E47-3B7F-4B7D-BD74-CA7B7801D2DF}"/>
              </a:ext>
            </a:extLst>
          </p:cNvPr>
          <p:cNvCxnSpPr>
            <a:cxnSpLocks/>
            <a:stCxn id="147" idx="1"/>
          </p:cNvCxnSpPr>
          <p:nvPr/>
        </p:nvCxnSpPr>
        <p:spPr>
          <a:xfrm flipV="1">
            <a:off x="1448827" y="3906266"/>
            <a:ext cx="1523523" cy="14470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575137A-4983-4992-9468-AF8BF2D7AAE3}"/>
              </a:ext>
            </a:extLst>
          </p:cNvPr>
          <p:cNvCxnSpPr>
            <a:cxnSpLocks/>
            <a:stCxn id="225" idx="1"/>
            <a:endCxn id="79" idx="6"/>
          </p:cNvCxnSpPr>
          <p:nvPr/>
        </p:nvCxnSpPr>
        <p:spPr>
          <a:xfrm>
            <a:off x="3885310" y="4500242"/>
            <a:ext cx="2098725" cy="187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4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048" y="1231894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역할 분담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04405" y="1449472"/>
            <a:ext cx="8382649" cy="53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j-ea"/>
              <a:ea typeface="+mj-ea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619217" y="1449471"/>
            <a:ext cx="0" cy="6550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21532" y="1537404"/>
            <a:ext cx="41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이지호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674294" y="1537404"/>
            <a:ext cx="413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오승훈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53826" y="2205734"/>
            <a:ext cx="3216724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라즈베리파이를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통한</a:t>
            </a:r>
            <a:b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영상 처리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UART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통신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탐지등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서보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모터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메시지 큐의 구현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Timer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의 구현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탐지등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TASK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의 구현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부저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/LED TASK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의 구현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48486" y="2205734"/>
            <a:ext cx="284168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적외선 센서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버튼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온도센서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철문 </a:t>
            </a: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서보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모터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</a:rPr>
              <a:t>철문 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</a:rPr>
              <a:t>TASK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</a:rPr>
              <a:t>의 구현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부저</a:t>
            </a:r>
            <a:r>
              <a:rPr lang="en-US" altLang="ko-KR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/LED</a:t>
            </a: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 제어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+mj-ea"/>
                <a:ea typeface="+mj-ea"/>
              </a:rPr>
              <a:t>멀티 오브젝트의 구현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068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75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시연영상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– 5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초가 지나도 침입자가 나가지 않을 경우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5초이상">
            <a:hlinkClick r:id="" action="ppaction://media"/>
            <a:extLst>
              <a:ext uri="{FF2B5EF4-FFF2-40B4-BE49-F238E27FC236}">
                <a16:creationId xmlns:a16="http://schemas.microsoft.com/office/drawing/2014/main" id="{5960AC81-4452-41C0-BCEA-5FD84E77D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237" y="1510542"/>
            <a:ext cx="6625525" cy="44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1463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314</Words>
  <Application>Microsoft Office PowerPoint</Application>
  <PresentationFormat>화면 슬라이드 쇼(4:3)</PresentationFormat>
  <Paragraphs>126</Paragraphs>
  <Slides>14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Calibri Light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HELLOEARTH</dc:creator>
  <cp:lastModifiedBy>seung-hoon oh</cp:lastModifiedBy>
  <cp:revision>210</cp:revision>
  <dcterms:created xsi:type="dcterms:W3CDTF">2017-05-24T07:22:05Z</dcterms:created>
  <dcterms:modified xsi:type="dcterms:W3CDTF">2018-06-11T05:29:11Z</dcterms:modified>
</cp:coreProperties>
</file>